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0" r:id="rId3"/>
    <p:sldId id="269" r:id="rId4"/>
    <p:sldId id="257" r:id="rId5"/>
    <p:sldId id="258" r:id="rId6"/>
    <p:sldId id="259" r:id="rId7"/>
    <p:sldId id="260" r:id="rId8"/>
    <p:sldId id="261" r:id="rId9"/>
    <p:sldId id="262" r:id="rId10"/>
    <p:sldId id="264" r:id="rId11"/>
    <p:sldId id="265" r:id="rId12"/>
    <p:sldId id="263" r:id="rId13"/>
    <p:sldId id="266" r:id="rId14"/>
    <p:sldId id="267" r:id="rId15"/>
    <p:sldId id="268"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45" autoAdjust="0"/>
  </p:normalViewPr>
  <p:slideViewPr>
    <p:cSldViewPr>
      <p:cViewPr>
        <p:scale>
          <a:sx n="72" d="100"/>
          <a:sy n="72" d="100"/>
        </p:scale>
        <p:origin x="-1104"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CDFC176-4931-4558-BDD2-A473BD83E40A}" type="datetimeFigureOut">
              <a:rPr lang="en-CA" smtClean="0"/>
              <a:t>3/14/13</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F531202-09FF-4830-B7BC-FE50BD48759A}" type="slidenum">
              <a:rPr lang="en-CA" smtClean="0"/>
              <a:t>‹#›</a:t>
            </a:fld>
            <a:endParaRPr lang="en-CA"/>
          </a:p>
        </p:txBody>
      </p:sp>
    </p:spTree>
    <p:extLst>
      <p:ext uri="{BB962C8B-B14F-4D97-AF65-F5344CB8AC3E}">
        <p14:creationId xmlns:p14="http://schemas.microsoft.com/office/powerpoint/2010/main" val="3912440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The Durham Deaf Accessibility Committee (DDAC) will promote, advocate and assist the public in developing and facilitating strategies and actions toward a communication barrier-free Durham Region which includes interacting with local municipalities, all levels of government, as well as public and private agencies, with the goal to of improving the quality of life for those who are Deaf or hard of hearing. </a:t>
            </a:r>
          </a:p>
          <a:p>
            <a:endParaRPr lang="en-CA" dirty="0"/>
          </a:p>
        </p:txBody>
      </p:sp>
      <p:sp>
        <p:nvSpPr>
          <p:cNvPr id="4" name="Slide Number Placeholder 3"/>
          <p:cNvSpPr>
            <a:spLocks noGrp="1"/>
          </p:cNvSpPr>
          <p:nvPr>
            <p:ph type="sldNum" sz="quarter" idx="10"/>
          </p:nvPr>
        </p:nvSpPr>
        <p:spPr/>
        <p:txBody>
          <a:bodyPr/>
          <a:lstStyle/>
          <a:p>
            <a:fld id="{CF531202-09FF-4830-B7BC-FE50BD48759A}" type="slidenum">
              <a:rPr lang="en-CA" smtClean="0"/>
              <a:t>3</a:t>
            </a:fld>
            <a:endParaRPr lang="en-CA"/>
          </a:p>
        </p:txBody>
      </p:sp>
    </p:spTree>
    <p:extLst>
      <p:ext uri="{BB962C8B-B14F-4D97-AF65-F5344CB8AC3E}">
        <p14:creationId xmlns:p14="http://schemas.microsoft.com/office/powerpoint/2010/main" val="75731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F531202-09FF-4830-B7BC-FE50BD48759A}" type="slidenum">
              <a:rPr lang="en-CA" smtClean="0"/>
              <a:t>7</a:t>
            </a:fld>
            <a:endParaRPr lang="en-CA"/>
          </a:p>
        </p:txBody>
      </p:sp>
    </p:spTree>
    <p:extLst>
      <p:ext uri="{BB962C8B-B14F-4D97-AF65-F5344CB8AC3E}">
        <p14:creationId xmlns:p14="http://schemas.microsoft.com/office/powerpoint/2010/main" val="326500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8528457-9426-4D1D-89E4-96B290B53249}" type="datetime1">
              <a:rPr lang="en-CA" smtClean="0"/>
              <a:t>3/14/13</a:t>
            </a:fld>
            <a:endParaRPr lang="en-CA"/>
          </a:p>
        </p:txBody>
      </p:sp>
      <p:sp>
        <p:nvSpPr>
          <p:cNvPr id="20" name="Footer Placeholder 19"/>
          <p:cNvSpPr>
            <a:spLocks noGrp="1"/>
          </p:cNvSpPr>
          <p:nvPr>
            <p:ph type="ftr" sz="quarter" idx="11"/>
          </p:nvPr>
        </p:nvSpPr>
        <p:spPr/>
        <p:txBody>
          <a:bodyPr/>
          <a:lstStyle>
            <a:extLst/>
          </a:lstStyle>
          <a:p>
            <a:endParaRPr lang="en-CA"/>
          </a:p>
        </p:txBody>
      </p:sp>
      <p:sp>
        <p:nvSpPr>
          <p:cNvPr id="10" name="Slide Number Placeholder 9"/>
          <p:cNvSpPr>
            <a:spLocks noGrp="1"/>
          </p:cNvSpPr>
          <p:nvPr>
            <p:ph type="sldNum" sz="quarter" idx="12"/>
          </p:nvPr>
        </p:nvSpPr>
        <p:spPr/>
        <p:txBody>
          <a:bodyPr/>
          <a:lstStyle>
            <a:extLst/>
          </a:lstStyle>
          <a:p>
            <a:fld id="{D86E9D44-EFAB-4AEC-A4D2-55F37F0B4164}" type="slidenum">
              <a:rPr lang="en-CA" smtClean="0"/>
              <a:t>‹#›</a:t>
            </a:fld>
            <a:endParaRPr lang="en-CA"/>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0C6077-75DD-4FFA-85EE-DF0498A8A169}" type="datetime1">
              <a:rPr lang="en-CA" smtClean="0"/>
              <a:t>3/14/13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D86E9D44-EFAB-4AEC-A4D2-55F37F0B4164}"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B33C9C-D05D-4D1A-9861-7EFAAF25DDD5}" type="datetime1">
              <a:rPr lang="en-CA" smtClean="0"/>
              <a:t>3/14/13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D86E9D44-EFAB-4AEC-A4D2-55F37F0B4164}"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7960E2-6D0E-480F-8D26-AEBD35F9DA13}" type="datetime1">
              <a:rPr lang="en-CA" smtClean="0"/>
              <a:t>3/14/13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D86E9D44-EFAB-4AEC-A4D2-55F37F0B4164}"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20C2810-F983-4125-AB35-0F51996D58D4}" type="datetime1">
              <a:rPr lang="en-CA" smtClean="0"/>
              <a:t>3/14/13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D86E9D44-EFAB-4AEC-A4D2-55F37F0B4164}" type="slidenum">
              <a:rPr lang="en-CA" smtClean="0"/>
              <a:t>‹#›</a:t>
            </a:fld>
            <a:endParaRPr lang="en-C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0C3F52-66A8-4EDB-B577-20BB7C2B9CF8}" type="datetime1">
              <a:rPr lang="en-CA" smtClean="0"/>
              <a:t>3/14/13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D86E9D44-EFAB-4AEC-A4D2-55F37F0B4164}"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FCE209E-79B4-49F6-9363-89329F6FA27B}" type="datetime1">
              <a:rPr lang="en-CA" smtClean="0"/>
              <a:t>3/14/13</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D86E9D44-EFAB-4AEC-A4D2-55F37F0B4164}"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21C86DE-840F-446E-8274-1BC7528ECE44}" type="datetime1">
              <a:rPr lang="en-CA" smtClean="0"/>
              <a:t>3/14/13</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D86E9D44-EFAB-4AEC-A4D2-55F37F0B4164}"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8E98100-046B-450C-A536-20468CAD385B}" type="datetime1">
              <a:rPr lang="en-CA" smtClean="0"/>
              <a:t>3/14/13</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D86E9D44-EFAB-4AEC-A4D2-55F37F0B4164}" type="slidenum">
              <a:rPr lang="en-CA" smtClean="0"/>
              <a:t>‹#›</a:t>
            </a:fld>
            <a:endParaRPr lang="en-C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867390-CF3F-4180-AEEB-84231B6C4F66}" type="datetime1">
              <a:rPr lang="en-CA" smtClean="0"/>
              <a:t>3/14/13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D86E9D44-EFAB-4AEC-A4D2-55F37F0B4164}"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5CD1B32-640A-4BFF-B447-0C190D5423F8}" type="datetime1">
              <a:rPr lang="en-CA" smtClean="0"/>
              <a:t>3/14/13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D86E9D44-EFAB-4AEC-A4D2-55F37F0B4164}" type="slidenum">
              <a:rPr lang="en-CA" smtClean="0"/>
              <a:t>‹#›</a:t>
            </a:fld>
            <a:endParaRPr lang="en-C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4">
                <a:tint val="45000"/>
                <a:satMod val="400000"/>
              </a:schemeClr>
            </a:duotone>
          </a:blip>
          <a:srcRect/>
          <a:tile tx="0" ty="0" sx="90000" sy="90000" flip="xy" algn="tl"/>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348994E-BD6D-4DB3-B2AF-C57C1CF74D55}" type="datetime1">
              <a:rPr lang="en-CA" smtClean="0"/>
              <a:t>3/14/13</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CA"/>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86E9D44-EFAB-4AEC-A4D2-55F37F0B4164}" type="slidenum">
              <a:rPr lang="en-CA" smtClean="0"/>
              <a:t>‹#›</a:t>
            </a:fld>
            <a:endParaRPr lang="en-C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dhhcanada.ca/durhamdeafaccess/index.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finnegan@roger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2132856"/>
            <a:ext cx="7406640" cy="779346"/>
          </a:xfrm>
        </p:spPr>
        <p:txBody>
          <a:bodyPr/>
          <a:lstStyle/>
          <a:p>
            <a:pPr algn="ctr"/>
            <a:r>
              <a:rPr lang="en-CA" dirty="0" smtClean="0"/>
              <a:t>Advocacy Does Work!</a:t>
            </a:r>
            <a:endParaRPr lang="en-CA" dirty="0"/>
          </a:p>
        </p:txBody>
      </p:sp>
      <p:sp>
        <p:nvSpPr>
          <p:cNvPr id="3" name="Subtitle 2"/>
          <p:cNvSpPr>
            <a:spLocks noGrp="1"/>
          </p:cNvSpPr>
          <p:nvPr>
            <p:ph type="subTitle" idx="1"/>
          </p:nvPr>
        </p:nvSpPr>
        <p:spPr>
          <a:xfrm>
            <a:off x="1259632" y="3573016"/>
            <a:ext cx="7406640" cy="1752600"/>
          </a:xfrm>
        </p:spPr>
        <p:txBody>
          <a:bodyPr>
            <a:normAutofit/>
          </a:bodyPr>
          <a:lstStyle/>
          <a:p>
            <a:pPr algn="ctr"/>
            <a:r>
              <a:rPr lang="en-CA" dirty="0" smtClean="0"/>
              <a:t>Durham Deaf Accessibility Committee (DDAC)</a:t>
            </a:r>
          </a:p>
          <a:p>
            <a:pPr algn="ctr"/>
            <a:r>
              <a:rPr lang="en-CA" dirty="0" smtClean="0"/>
              <a:t>2007-2012</a:t>
            </a:r>
          </a:p>
          <a:p>
            <a:pPr algn="ctr"/>
            <a:r>
              <a:rPr lang="en-CA" dirty="0" smtClean="0"/>
              <a:t>DDAC Committee</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332656"/>
            <a:ext cx="2177033" cy="1743596"/>
          </a:xfrm>
          <a:prstGeom prst="rect">
            <a:avLst/>
          </a:prstGeom>
        </p:spPr>
      </p:pic>
      <p:sp>
        <p:nvSpPr>
          <p:cNvPr id="5" name="Date Placeholder 4"/>
          <p:cNvSpPr>
            <a:spLocks noGrp="1"/>
          </p:cNvSpPr>
          <p:nvPr>
            <p:ph type="dt" sz="half" idx="10"/>
          </p:nvPr>
        </p:nvSpPr>
        <p:spPr/>
        <p:txBody>
          <a:bodyPr/>
          <a:lstStyle/>
          <a:p>
            <a:fld id="{7EFF19BD-5EB4-48E4-8601-3FDA3C543D5A}" type="datetime1">
              <a:rPr lang="en-CA" smtClean="0"/>
              <a:t>3/14/13</a:t>
            </a:fld>
            <a:endParaRPr lang="en-CA"/>
          </a:p>
        </p:txBody>
      </p:sp>
      <p:sp>
        <p:nvSpPr>
          <p:cNvPr id="6" name="Slide Number Placeholder 5"/>
          <p:cNvSpPr>
            <a:spLocks noGrp="1"/>
          </p:cNvSpPr>
          <p:nvPr>
            <p:ph type="sldNum" sz="quarter" idx="12"/>
          </p:nvPr>
        </p:nvSpPr>
        <p:spPr/>
        <p:txBody>
          <a:bodyPr/>
          <a:lstStyle/>
          <a:p>
            <a:fld id="{D86E9D44-EFAB-4AEC-A4D2-55F37F0B4164}" type="slidenum">
              <a:rPr lang="en-CA" smtClean="0"/>
              <a:t>1</a:t>
            </a:fld>
            <a:endParaRPr lang="en-CA"/>
          </a:p>
        </p:txBody>
      </p:sp>
    </p:spTree>
    <p:extLst>
      <p:ext uri="{BB962C8B-B14F-4D97-AF65-F5344CB8AC3E}">
        <p14:creationId xmlns:p14="http://schemas.microsoft.com/office/powerpoint/2010/main" val="2917406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332656"/>
            <a:ext cx="3275856" cy="2456892"/>
          </a:xfrm>
          <a:prstGeom prst="rect">
            <a:avLst/>
          </a:prstGeom>
        </p:spPr>
      </p:pic>
      <p:sp>
        <p:nvSpPr>
          <p:cNvPr id="5" name="TextBox 4"/>
          <p:cNvSpPr txBox="1"/>
          <p:nvPr/>
        </p:nvSpPr>
        <p:spPr>
          <a:xfrm>
            <a:off x="5004048" y="332656"/>
            <a:ext cx="3816424" cy="1200329"/>
          </a:xfrm>
          <a:prstGeom prst="rect">
            <a:avLst/>
          </a:prstGeom>
          <a:noFill/>
        </p:spPr>
        <p:txBody>
          <a:bodyPr wrap="square" rtlCol="0">
            <a:spAutoFit/>
          </a:bodyPr>
          <a:lstStyle/>
          <a:p>
            <a:r>
              <a:rPr lang="en-CA" dirty="0" smtClean="0"/>
              <a:t>Newspaper article in January 2008 about the </a:t>
            </a:r>
            <a:r>
              <a:rPr lang="en-CA" dirty="0" err="1" smtClean="0"/>
              <a:t>Bowmanville</a:t>
            </a:r>
            <a:r>
              <a:rPr lang="en-CA" dirty="0" smtClean="0"/>
              <a:t> Lions Club donation of $2,000 for visual smoke alarms in </a:t>
            </a:r>
            <a:r>
              <a:rPr lang="en-CA" i="1" dirty="0" smtClean="0"/>
              <a:t>Oshawa This Week.</a:t>
            </a:r>
            <a:endParaRPr lang="en-CA" i="1" dirty="0"/>
          </a:p>
        </p:txBody>
      </p:sp>
      <p:pic>
        <p:nvPicPr>
          <p:cNvPr id="6" name="Picture 5" descr="C:\Users\ckenopic\Documents\Photo CHS Activities\Fire Conference - Mike DDAC and CHS volunteer April 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356992"/>
            <a:ext cx="3600400" cy="28083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31640" y="3397642"/>
            <a:ext cx="3024336" cy="923330"/>
          </a:xfrm>
          <a:prstGeom prst="rect">
            <a:avLst/>
          </a:prstGeom>
          <a:noFill/>
        </p:spPr>
        <p:txBody>
          <a:bodyPr wrap="square" rtlCol="0">
            <a:spAutoFit/>
          </a:bodyPr>
          <a:lstStyle/>
          <a:p>
            <a:r>
              <a:rPr lang="en-CA" dirty="0" smtClean="0"/>
              <a:t>At the Fire Prevention Officers Trade Show in Ajax, March 2012.</a:t>
            </a:r>
            <a:endParaRPr lang="en-CA" dirty="0"/>
          </a:p>
        </p:txBody>
      </p:sp>
      <p:sp>
        <p:nvSpPr>
          <p:cNvPr id="2" name="Date Placeholder 1"/>
          <p:cNvSpPr>
            <a:spLocks noGrp="1"/>
          </p:cNvSpPr>
          <p:nvPr>
            <p:ph type="dt" sz="half" idx="10"/>
          </p:nvPr>
        </p:nvSpPr>
        <p:spPr/>
        <p:txBody>
          <a:bodyPr/>
          <a:lstStyle/>
          <a:p>
            <a:fld id="{8E5A404B-B80B-4AED-BCC2-1647DD0C4339}" type="datetime1">
              <a:rPr lang="en-CA" smtClean="0"/>
              <a:t>3/14/13</a:t>
            </a:fld>
            <a:endParaRPr lang="en-CA"/>
          </a:p>
        </p:txBody>
      </p:sp>
      <p:sp>
        <p:nvSpPr>
          <p:cNvPr id="3" name="Slide Number Placeholder 2"/>
          <p:cNvSpPr>
            <a:spLocks noGrp="1"/>
          </p:cNvSpPr>
          <p:nvPr>
            <p:ph type="sldNum" sz="quarter" idx="12"/>
          </p:nvPr>
        </p:nvSpPr>
        <p:spPr/>
        <p:txBody>
          <a:bodyPr/>
          <a:lstStyle/>
          <a:p>
            <a:fld id="{D86E9D44-EFAB-4AEC-A4D2-55F37F0B4164}" type="slidenum">
              <a:rPr lang="en-CA" smtClean="0"/>
              <a:t>10</a:t>
            </a:fld>
            <a:endParaRPr lang="en-CA"/>
          </a:p>
        </p:txBody>
      </p:sp>
    </p:spTree>
    <p:extLst>
      <p:ext uri="{BB962C8B-B14F-4D97-AF65-F5344CB8AC3E}">
        <p14:creationId xmlns:p14="http://schemas.microsoft.com/office/powerpoint/2010/main" val="3147668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More Accomplishments!</a:t>
            </a:r>
            <a:endParaRPr lang="en-CA" dirty="0"/>
          </a:p>
        </p:txBody>
      </p:sp>
      <p:sp>
        <p:nvSpPr>
          <p:cNvPr id="3" name="Content Placeholder 2"/>
          <p:cNvSpPr>
            <a:spLocks noGrp="1"/>
          </p:cNvSpPr>
          <p:nvPr>
            <p:ph idx="1"/>
          </p:nvPr>
        </p:nvSpPr>
        <p:spPr/>
        <p:txBody>
          <a:bodyPr>
            <a:normAutofit/>
          </a:bodyPr>
          <a:lstStyle/>
          <a:p>
            <a:r>
              <a:rPr lang="en-CA" sz="2800" dirty="0" smtClean="0"/>
              <a:t>Better communication with hospitals in Ajax and Oshawa about accessibility.</a:t>
            </a:r>
          </a:p>
          <a:p>
            <a:r>
              <a:rPr lang="en-CA" sz="2800" dirty="0" smtClean="0"/>
              <a:t>Better communication with the Durham Region Police about using interpreters. </a:t>
            </a:r>
          </a:p>
          <a:p>
            <a:r>
              <a:rPr lang="en-CA" sz="2800" dirty="0" smtClean="0"/>
              <a:t>Durham Region Transit is in the process of installing real-time LED signage on their buses now. </a:t>
            </a:r>
          </a:p>
          <a:p>
            <a:r>
              <a:rPr lang="en-CA" sz="2800" dirty="0" smtClean="0"/>
              <a:t>Still advocating for better fire safety and captioning for town hall meetings!</a:t>
            </a:r>
          </a:p>
          <a:p>
            <a:endParaRPr lang="en-CA" dirty="0"/>
          </a:p>
        </p:txBody>
      </p:sp>
      <p:sp>
        <p:nvSpPr>
          <p:cNvPr id="4" name="Date Placeholder 3"/>
          <p:cNvSpPr>
            <a:spLocks noGrp="1"/>
          </p:cNvSpPr>
          <p:nvPr>
            <p:ph type="dt" sz="half" idx="10"/>
          </p:nvPr>
        </p:nvSpPr>
        <p:spPr/>
        <p:txBody>
          <a:bodyPr/>
          <a:lstStyle/>
          <a:p>
            <a:fld id="{B22C02C7-C39D-4943-AD8F-4B9663600F17}" type="datetime1">
              <a:rPr lang="en-CA" smtClean="0"/>
              <a:t>3/14/13</a:t>
            </a:fld>
            <a:endParaRPr lang="en-CA"/>
          </a:p>
        </p:txBody>
      </p:sp>
      <p:sp>
        <p:nvSpPr>
          <p:cNvPr id="5" name="Slide Number Placeholder 4"/>
          <p:cNvSpPr>
            <a:spLocks noGrp="1"/>
          </p:cNvSpPr>
          <p:nvPr>
            <p:ph type="sldNum" sz="quarter" idx="12"/>
          </p:nvPr>
        </p:nvSpPr>
        <p:spPr/>
        <p:txBody>
          <a:bodyPr/>
          <a:lstStyle/>
          <a:p>
            <a:fld id="{D86E9D44-EFAB-4AEC-A4D2-55F37F0B4164}" type="slidenum">
              <a:rPr lang="en-CA" smtClean="0"/>
              <a:t>11</a:t>
            </a:fld>
            <a:endParaRPr lang="en-CA"/>
          </a:p>
        </p:txBody>
      </p:sp>
    </p:spTree>
    <p:extLst>
      <p:ext uri="{BB962C8B-B14F-4D97-AF65-F5344CB8AC3E}">
        <p14:creationId xmlns:p14="http://schemas.microsoft.com/office/powerpoint/2010/main" val="1925601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Why Were We Successful?</a:t>
            </a:r>
            <a:endParaRPr lang="en-CA" dirty="0"/>
          </a:p>
        </p:txBody>
      </p:sp>
      <p:sp>
        <p:nvSpPr>
          <p:cNvPr id="3" name="Content Placeholder 2"/>
          <p:cNvSpPr>
            <a:spLocks noGrp="1"/>
          </p:cNvSpPr>
          <p:nvPr>
            <p:ph idx="1"/>
          </p:nvPr>
        </p:nvSpPr>
        <p:spPr/>
        <p:txBody>
          <a:bodyPr>
            <a:normAutofit lnSpcReduction="10000"/>
          </a:bodyPr>
          <a:lstStyle/>
          <a:p>
            <a:r>
              <a:rPr lang="en-CA" sz="3000" dirty="0" smtClean="0"/>
              <a:t>We had the passion to improve accessibility in the Durham Region.</a:t>
            </a:r>
          </a:p>
          <a:p>
            <a:r>
              <a:rPr lang="en-CA" sz="3000" dirty="0" smtClean="0"/>
              <a:t>We chose our priorities and focus on them. </a:t>
            </a:r>
          </a:p>
          <a:p>
            <a:r>
              <a:rPr lang="en-CA" sz="3000" dirty="0" smtClean="0"/>
              <a:t>We provided good support, resources and mentoring for each other.</a:t>
            </a:r>
          </a:p>
          <a:p>
            <a:r>
              <a:rPr lang="en-CA" sz="3000" dirty="0" smtClean="0"/>
              <a:t>The Canadian Hearing Society, Peterborough &amp; Durham Region made resources available for us to succeed.  </a:t>
            </a:r>
          </a:p>
          <a:p>
            <a:pPr lvl="1"/>
            <a:r>
              <a:rPr lang="en-CA" sz="2600" dirty="0" smtClean="0"/>
              <a:t>Meeting room</a:t>
            </a:r>
          </a:p>
          <a:p>
            <a:pPr lvl="1"/>
            <a:r>
              <a:rPr lang="en-CA" sz="2600" dirty="0" smtClean="0"/>
              <a:t>Staff to assist with writing letters</a:t>
            </a:r>
            <a:endParaRPr lang="en-CA" sz="2600" dirty="0"/>
          </a:p>
          <a:p>
            <a:pPr lvl="1"/>
            <a:endParaRPr lang="en-CA" dirty="0" smtClean="0"/>
          </a:p>
        </p:txBody>
      </p:sp>
      <p:sp>
        <p:nvSpPr>
          <p:cNvPr id="4" name="Date Placeholder 3"/>
          <p:cNvSpPr>
            <a:spLocks noGrp="1"/>
          </p:cNvSpPr>
          <p:nvPr>
            <p:ph type="dt" sz="half" idx="10"/>
          </p:nvPr>
        </p:nvSpPr>
        <p:spPr/>
        <p:txBody>
          <a:bodyPr/>
          <a:lstStyle/>
          <a:p>
            <a:fld id="{723B1AF8-CF61-4895-9953-EDFA315F600E}" type="datetime1">
              <a:rPr lang="en-CA" smtClean="0"/>
              <a:t>3/14/13</a:t>
            </a:fld>
            <a:endParaRPr lang="en-CA"/>
          </a:p>
        </p:txBody>
      </p:sp>
      <p:sp>
        <p:nvSpPr>
          <p:cNvPr id="5" name="Slide Number Placeholder 4"/>
          <p:cNvSpPr>
            <a:spLocks noGrp="1"/>
          </p:cNvSpPr>
          <p:nvPr>
            <p:ph type="sldNum" sz="quarter" idx="12"/>
          </p:nvPr>
        </p:nvSpPr>
        <p:spPr/>
        <p:txBody>
          <a:bodyPr/>
          <a:lstStyle/>
          <a:p>
            <a:fld id="{D86E9D44-EFAB-4AEC-A4D2-55F37F0B4164}" type="slidenum">
              <a:rPr lang="en-CA" smtClean="0"/>
              <a:t>12</a:t>
            </a:fld>
            <a:endParaRPr lang="en-CA"/>
          </a:p>
        </p:txBody>
      </p:sp>
    </p:spTree>
    <p:extLst>
      <p:ext uri="{BB962C8B-B14F-4D97-AF65-F5344CB8AC3E}">
        <p14:creationId xmlns:p14="http://schemas.microsoft.com/office/powerpoint/2010/main" val="1993152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And we had fun!</a:t>
            </a:r>
            <a:endParaRPr lang="en-CA" dirty="0"/>
          </a:p>
        </p:txBody>
      </p:sp>
      <p:sp>
        <p:nvSpPr>
          <p:cNvPr id="3" name="Content Placeholder 2"/>
          <p:cNvSpPr>
            <a:spLocks noGrp="1"/>
          </p:cNvSpPr>
          <p:nvPr>
            <p:ph idx="1"/>
          </p:nvPr>
        </p:nvSpPr>
        <p:spPr/>
        <p:txBody>
          <a:bodyPr/>
          <a:lstStyle/>
          <a:p>
            <a:r>
              <a:rPr lang="en-CA" sz="2800" dirty="0" smtClean="0"/>
              <a:t>Annual Christmas and BBQ summer party at various DDAC members’ homes.</a:t>
            </a:r>
          </a:p>
          <a:p>
            <a:r>
              <a:rPr lang="en-CA" sz="2800" dirty="0" smtClean="0"/>
              <a:t>Inside jokes and sense of humour!</a:t>
            </a:r>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3068960"/>
            <a:ext cx="3813941" cy="25922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7" y="3090398"/>
            <a:ext cx="3427799" cy="2570849"/>
          </a:xfrm>
          <a:prstGeom prst="rect">
            <a:avLst/>
          </a:prstGeom>
        </p:spPr>
      </p:pic>
      <p:sp>
        <p:nvSpPr>
          <p:cNvPr id="6" name="TextBox 5"/>
          <p:cNvSpPr txBox="1"/>
          <p:nvPr/>
        </p:nvSpPr>
        <p:spPr>
          <a:xfrm>
            <a:off x="1473232" y="5661247"/>
            <a:ext cx="3813941" cy="646331"/>
          </a:xfrm>
          <a:prstGeom prst="rect">
            <a:avLst/>
          </a:prstGeom>
          <a:noFill/>
        </p:spPr>
        <p:txBody>
          <a:bodyPr wrap="square" rtlCol="0">
            <a:spAutoFit/>
          </a:bodyPr>
          <a:lstStyle/>
          <a:p>
            <a:pPr algn="ctr"/>
            <a:r>
              <a:rPr lang="en-CA" dirty="0" smtClean="0"/>
              <a:t>Christmas Party</a:t>
            </a:r>
            <a:endParaRPr lang="en-CA" dirty="0"/>
          </a:p>
          <a:p>
            <a:pPr algn="ctr"/>
            <a:r>
              <a:rPr lang="en-CA" dirty="0" smtClean="0"/>
              <a:t>December 2011</a:t>
            </a:r>
            <a:endParaRPr lang="en-CA" dirty="0"/>
          </a:p>
        </p:txBody>
      </p:sp>
      <p:sp>
        <p:nvSpPr>
          <p:cNvPr id="7" name="Date Placeholder 6"/>
          <p:cNvSpPr>
            <a:spLocks noGrp="1"/>
          </p:cNvSpPr>
          <p:nvPr>
            <p:ph type="dt" sz="half" idx="10"/>
          </p:nvPr>
        </p:nvSpPr>
        <p:spPr/>
        <p:txBody>
          <a:bodyPr/>
          <a:lstStyle/>
          <a:p>
            <a:fld id="{7C3B930B-6408-44CB-992E-341E8EC0994C}" type="datetime1">
              <a:rPr lang="en-CA" smtClean="0"/>
              <a:t>3/14/13</a:t>
            </a:fld>
            <a:endParaRPr lang="en-CA"/>
          </a:p>
        </p:txBody>
      </p:sp>
      <p:sp>
        <p:nvSpPr>
          <p:cNvPr id="8" name="Slide Number Placeholder 7"/>
          <p:cNvSpPr>
            <a:spLocks noGrp="1"/>
          </p:cNvSpPr>
          <p:nvPr>
            <p:ph type="sldNum" sz="quarter" idx="12"/>
          </p:nvPr>
        </p:nvSpPr>
        <p:spPr/>
        <p:txBody>
          <a:bodyPr/>
          <a:lstStyle/>
          <a:p>
            <a:fld id="{D86E9D44-EFAB-4AEC-A4D2-55F37F0B4164}" type="slidenum">
              <a:rPr lang="en-CA" smtClean="0"/>
              <a:t>13</a:t>
            </a:fld>
            <a:endParaRPr lang="en-CA"/>
          </a:p>
        </p:txBody>
      </p:sp>
    </p:spTree>
    <p:extLst>
      <p:ext uri="{BB962C8B-B14F-4D97-AF65-F5344CB8AC3E}">
        <p14:creationId xmlns:p14="http://schemas.microsoft.com/office/powerpoint/2010/main" val="1033723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What we hope for the future!</a:t>
            </a:r>
            <a:endParaRPr lang="en-CA" dirty="0"/>
          </a:p>
        </p:txBody>
      </p:sp>
      <p:sp>
        <p:nvSpPr>
          <p:cNvPr id="3" name="Content Placeholder 2"/>
          <p:cNvSpPr>
            <a:spLocks noGrp="1"/>
          </p:cNvSpPr>
          <p:nvPr>
            <p:ph idx="1"/>
          </p:nvPr>
        </p:nvSpPr>
        <p:spPr/>
        <p:txBody>
          <a:bodyPr/>
          <a:lstStyle/>
          <a:p>
            <a:r>
              <a:rPr lang="en-CA" sz="2800" dirty="0" smtClean="0"/>
              <a:t>We just had our 5</a:t>
            </a:r>
            <a:r>
              <a:rPr lang="en-CA" sz="2800" baseline="30000" dirty="0" smtClean="0"/>
              <a:t>th</a:t>
            </a:r>
            <a:r>
              <a:rPr lang="en-CA" sz="2800" dirty="0" smtClean="0"/>
              <a:t> Anniversary event on September 26, 2012!</a:t>
            </a:r>
          </a:p>
          <a:p>
            <a:r>
              <a:rPr lang="en-CA" sz="2800" dirty="0" smtClean="0"/>
              <a:t>We would like to see more Accessibility Committees set up across the province to focus on advocating for our accessibility needs!</a:t>
            </a:r>
          </a:p>
          <a:p>
            <a:r>
              <a:rPr lang="en-CA" sz="2800" dirty="0" smtClean="0"/>
              <a:t>We have a new website!  Visit us at: </a:t>
            </a:r>
          </a:p>
          <a:p>
            <a:pPr marL="82296" indent="0" algn="ctr">
              <a:buNone/>
            </a:pPr>
            <a:r>
              <a:rPr lang="en-CA" sz="2800" dirty="0" smtClean="0">
                <a:hlinkClick r:id="rId2"/>
              </a:rPr>
              <a:t>www.dhhcanada.ca/durhamdeafaccess/index.htm</a:t>
            </a:r>
            <a:endParaRPr lang="en-CA" sz="2800" dirty="0" smtClean="0"/>
          </a:p>
          <a:p>
            <a:pPr marL="82296" indent="0" algn="ctr">
              <a:buNone/>
            </a:pPr>
            <a:endParaRPr lang="en-CA" sz="2800" dirty="0" smtClean="0"/>
          </a:p>
          <a:p>
            <a:pPr marL="82296" indent="0">
              <a:buNone/>
            </a:pPr>
            <a:endParaRPr lang="en-CA" dirty="0"/>
          </a:p>
        </p:txBody>
      </p:sp>
      <p:sp>
        <p:nvSpPr>
          <p:cNvPr id="4" name="Date Placeholder 3"/>
          <p:cNvSpPr>
            <a:spLocks noGrp="1"/>
          </p:cNvSpPr>
          <p:nvPr>
            <p:ph type="dt" sz="half" idx="10"/>
          </p:nvPr>
        </p:nvSpPr>
        <p:spPr/>
        <p:txBody>
          <a:bodyPr/>
          <a:lstStyle/>
          <a:p>
            <a:fld id="{779CA9D9-6E1B-48E5-B5E8-604B2E70284E}" type="datetime1">
              <a:rPr lang="en-CA" smtClean="0"/>
              <a:t>3/14/13</a:t>
            </a:fld>
            <a:endParaRPr lang="en-CA"/>
          </a:p>
        </p:txBody>
      </p:sp>
      <p:sp>
        <p:nvSpPr>
          <p:cNvPr id="5" name="Slide Number Placeholder 4"/>
          <p:cNvSpPr>
            <a:spLocks noGrp="1"/>
          </p:cNvSpPr>
          <p:nvPr>
            <p:ph type="sldNum" sz="quarter" idx="12"/>
          </p:nvPr>
        </p:nvSpPr>
        <p:spPr/>
        <p:txBody>
          <a:bodyPr/>
          <a:lstStyle/>
          <a:p>
            <a:fld id="{D86E9D44-EFAB-4AEC-A4D2-55F37F0B4164}" type="slidenum">
              <a:rPr lang="en-CA" smtClean="0"/>
              <a:t>14</a:t>
            </a:fld>
            <a:endParaRPr lang="en-CA"/>
          </a:p>
        </p:txBody>
      </p:sp>
      <p:pic>
        <p:nvPicPr>
          <p:cNvPr id="6" name="Picture 2" descr="C:\Users\vbickle\AppData\Local\Microsoft\Windows\Temporary Internet Files\Content.Outlook\ERGM01HT\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4824603"/>
            <a:ext cx="3672408" cy="1837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866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The End!</a:t>
            </a:r>
            <a:endParaRPr lang="en-CA" dirty="0"/>
          </a:p>
        </p:txBody>
      </p:sp>
      <p:sp>
        <p:nvSpPr>
          <p:cNvPr id="3" name="Content Placeholder 2"/>
          <p:cNvSpPr>
            <a:spLocks noGrp="1"/>
          </p:cNvSpPr>
          <p:nvPr>
            <p:ph idx="1"/>
          </p:nvPr>
        </p:nvSpPr>
        <p:spPr>
          <a:xfrm>
            <a:off x="1486078" y="1268760"/>
            <a:ext cx="7498080" cy="1333128"/>
          </a:xfrm>
        </p:spPr>
        <p:txBody>
          <a:bodyPr/>
          <a:lstStyle/>
          <a:p>
            <a:pPr algn="ctr"/>
            <a:r>
              <a:rPr lang="en-CA" dirty="0" smtClean="0">
                <a:hlinkClick r:id="rId2"/>
              </a:rPr>
              <a:t>Questions?</a:t>
            </a:r>
            <a:endParaRPr lang="en-CA" dirty="0" smtClean="0"/>
          </a:p>
          <a:p>
            <a:pPr algn="ctr"/>
            <a:r>
              <a:rPr lang="en-CA" dirty="0" smtClean="0">
                <a:hlinkClick r:id="rId2"/>
              </a:rPr>
              <a:t>Comments? </a:t>
            </a:r>
            <a:endParaRPr lang="en-CA" dirty="0"/>
          </a:p>
        </p:txBody>
      </p:sp>
      <p:sp>
        <p:nvSpPr>
          <p:cNvPr id="4" name="Date Placeholder 3"/>
          <p:cNvSpPr>
            <a:spLocks noGrp="1"/>
          </p:cNvSpPr>
          <p:nvPr>
            <p:ph type="dt" sz="half" idx="10"/>
          </p:nvPr>
        </p:nvSpPr>
        <p:spPr/>
        <p:txBody>
          <a:bodyPr/>
          <a:lstStyle/>
          <a:p>
            <a:fld id="{08F32B26-D51C-4881-AF93-85F15E4EA463}" type="datetime1">
              <a:rPr lang="en-CA" smtClean="0"/>
              <a:t>3/14/13</a:t>
            </a:fld>
            <a:endParaRPr lang="en-CA"/>
          </a:p>
        </p:txBody>
      </p:sp>
      <p:sp>
        <p:nvSpPr>
          <p:cNvPr id="5" name="Slide Number Placeholder 4"/>
          <p:cNvSpPr>
            <a:spLocks noGrp="1"/>
          </p:cNvSpPr>
          <p:nvPr>
            <p:ph type="sldNum" sz="quarter" idx="12"/>
          </p:nvPr>
        </p:nvSpPr>
        <p:spPr/>
        <p:txBody>
          <a:bodyPr/>
          <a:lstStyle/>
          <a:p>
            <a:fld id="{D86E9D44-EFAB-4AEC-A4D2-55F37F0B4164}" type="slidenum">
              <a:rPr lang="en-CA" smtClean="0"/>
              <a:t>15</a:t>
            </a:fld>
            <a:endParaRPr lang="en-CA"/>
          </a:p>
        </p:txBody>
      </p:sp>
      <p:pic>
        <p:nvPicPr>
          <p:cNvPr id="1026" name="Picture 2" descr="C:\Users\bdooley\AppData\Local\Microsoft\Windows\Temporary Internet Files\Content.Outlook\YX7SP9DK\3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492896"/>
            <a:ext cx="5438341" cy="3303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747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Agenda</a:t>
            </a:r>
            <a:endParaRPr lang="en-CA" dirty="0"/>
          </a:p>
        </p:txBody>
      </p:sp>
      <p:sp>
        <p:nvSpPr>
          <p:cNvPr id="3" name="Content Placeholder 2"/>
          <p:cNvSpPr>
            <a:spLocks noGrp="1"/>
          </p:cNvSpPr>
          <p:nvPr>
            <p:ph idx="1"/>
          </p:nvPr>
        </p:nvSpPr>
        <p:spPr/>
        <p:txBody>
          <a:bodyPr>
            <a:normAutofit/>
          </a:bodyPr>
          <a:lstStyle/>
          <a:p>
            <a:r>
              <a:rPr lang="en-CA" dirty="0" smtClean="0"/>
              <a:t>12:30 – 1:00 – Guided Tour of the 					Abilities Centre</a:t>
            </a:r>
          </a:p>
          <a:p>
            <a:r>
              <a:rPr lang="en-CA" dirty="0" smtClean="0"/>
              <a:t>1:00 – 2:00 –  DDAC Presentation &amp; 			        </a:t>
            </a:r>
            <a:r>
              <a:rPr lang="en-CA" dirty="0" err="1" smtClean="0"/>
              <a:t>Groupwork</a:t>
            </a:r>
            <a:endParaRPr lang="en-CA" dirty="0" smtClean="0"/>
          </a:p>
          <a:p>
            <a:r>
              <a:rPr lang="en-CA" dirty="0" smtClean="0"/>
              <a:t>2:00 – 2:15 – BREAK</a:t>
            </a:r>
          </a:p>
          <a:p>
            <a:r>
              <a:rPr lang="en-CA" dirty="0" smtClean="0"/>
              <a:t>2:15 – 3:15 – DDAC </a:t>
            </a:r>
            <a:r>
              <a:rPr lang="en-CA" dirty="0" err="1" smtClean="0"/>
              <a:t>Groupwork</a:t>
            </a:r>
            <a:endParaRPr lang="en-CA" dirty="0" smtClean="0"/>
          </a:p>
          <a:p>
            <a:r>
              <a:rPr lang="en-CA" dirty="0" smtClean="0"/>
              <a:t>3:15 – 4:00 – Presentation on OIS 				</a:t>
            </a:r>
            <a:r>
              <a:rPr lang="en-CA" sz="3100" dirty="0" smtClean="0"/>
              <a:t>       Changes – Bev Dooley, 	CHS.</a:t>
            </a:r>
            <a:endParaRPr lang="en-CA" sz="3100" dirty="0"/>
          </a:p>
        </p:txBody>
      </p:sp>
      <p:sp>
        <p:nvSpPr>
          <p:cNvPr id="4" name="Date Placeholder 3"/>
          <p:cNvSpPr>
            <a:spLocks noGrp="1"/>
          </p:cNvSpPr>
          <p:nvPr>
            <p:ph type="dt" sz="half" idx="10"/>
          </p:nvPr>
        </p:nvSpPr>
        <p:spPr/>
        <p:txBody>
          <a:bodyPr/>
          <a:lstStyle/>
          <a:p>
            <a:fld id="{BA7960E2-6D0E-480F-8D26-AEBD35F9DA13}" type="datetime1">
              <a:rPr lang="en-CA" smtClean="0"/>
              <a:t>3/14/13</a:t>
            </a:fld>
            <a:endParaRPr lang="en-CA"/>
          </a:p>
        </p:txBody>
      </p:sp>
      <p:sp>
        <p:nvSpPr>
          <p:cNvPr id="5" name="Slide Number Placeholder 4"/>
          <p:cNvSpPr>
            <a:spLocks noGrp="1"/>
          </p:cNvSpPr>
          <p:nvPr>
            <p:ph type="sldNum" sz="quarter" idx="12"/>
          </p:nvPr>
        </p:nvSpPr>
        <p:spPr/>
        <p:txBody>
          <a:bodyPr/>
          <a:lstStyle/>
          <a:p>
            <a:fld id="{D86E9D44-EFAB-4AEC-A4D2-55F37F0B4164}" type="slidenum">
              <a:rPr lang="en-CA" smtClean="0"/>
              <a:t>2</a:t>
            </a:fld>
            <a:endParaRPr lang="en-CA"/>
          </a:p>
        </p:txBody>
      </p:sp>
    </p:spTree>
    <p:extLst>
      <p:ext uri="{BB962C8B-B14F-4D97-AF65-F5344CB8AC3E}">
        <p14:creationId xmlns:p14="http://schemas.microsoft.com/office/powerpoint/2010/main" val="3880181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DDAC Mandate</a:t>
            </a:r>
            <a:endParaRPr lang="en-CA" dirty="0"/>
          </a:p>
        </p:txBody>
      </p:sp>
      <p:sp>
        <p:nvSpPr>
          <p:cNvPr id="3" name="Content Placeholder 2"/>
          <p:cNvSpPr>
            <a:spLocks noGrp="1"/>
          </p:cNvSpPr>
          <p:nvPr>
            <p:ph idx="1"/>
          </p:nvPr>
        </p:nvSpPr>
        <p:spPr/>
        <p:txBody>
          <a:bodyPr>
            <a:normAutofit/>
          </a:bodyPr>
          <a:lstStyle/>
          <a:p>
            <a:pPr marL="82296" indent="0">
              <a:buNone/>
            </a:pPr>
            <a:r>
              <a:rPr lang="en-CA" sz="2400" dirty="0" smtClean="0"/>
              <a:t>What does DDAC do? </a:t>
            </a:r>
          </a:p>
          <a:p>
            <a:pPr lvl="1">
              <a:buFont typeface="Arial" pitchFamily="34" charset="0"/>
              <a:buChar char="•"/>
            </a:pPr>
            <a:r>
              <a:rPr lang="en-CA" sz="2400" dirty="0" smtClean="0"/>
              <a:t>Advocate</a:t>
            </a:r>
          </a:p>
          <a:p>
            <a:pPr lvl="1">
              <a:buFont typeface="Arial" pitchFamily="34" charset="0"/>
              <a:buChar char="•"/>
            </a:pPr>
            <a:r>
              <a:rPr lang="en-CA" sz="2400" dirty="0" smtClean="0"/>
              <a:t>Promote issues about accessibility</a:t>
            </a:r>
          </a:p>
          <a:p>
            <a:pPr lvl="1">
              <a:buFont typeface="Arial" pitchFamily="34" charset="0"/>
              <a:buChar char="•"/>
            </a:pPr>
            <a:r>
              <a:rPr lang="en-CA" sz="2400" dirty="0" smtClean="0"/>
              <a:t>Help the public to take action to improve accessibility </a:t>
            </a:r>
          </a:p>
          <a:p>
            <a:pPr lvl="1">
              <a:buFont typeface="Arial" pitchFamily="34" charset="0"/>
              <a:buChar char="•"/>
            </a:pPr>
            <a:r>
              <a:rPr lang="en-CA" sz="2400" dirty="0" smtClean="0"/>
              <a:t>Work with local municipalities, all levels of government, public an private agencies to improve accessibility</a:t>
            </a:r>
          </a:p>
          <a:p>
            <a:pPr lvl="1">
              <a:buFont typeface="Arial" pitchFamily="34" charset="0"/>
              <a:buChar char="•"/>
            </a:pPr>
            <a:r>
              <a:rPr lang="en-CA" sz="2400" dirty="0" smtClean="0"/>
              <a:t>Our goal is to improve the quality of life for Deaf and hard of hearing people</a:t>
            </a:r>
            <a:endParaRPr lang="en-CA" sz="2400" dirty="0"/>
          </a:p>
        </p:txBody>
      </p:sp>
      <p:sp>
        <p:nvSpPr>
          <p:cNvPr id="4" name="Date Placeholder 3"/>
          <p:cNvSpPr>
            <a:spLocks noGrp="1"/>
          </p:cNvSpPr>
          <p:nvPr>
            <p:ph type="dt" sz="half" idx="10"/>
          </p:nvPr>
        </p:nvSpPr>
        <p:spPr/>
        <p:txBody>
          <a:bodyPr/>
          <a:lstStyle/>
          <a:p>
            <a:fld id="{949D436D-4F71-49FC-82EF-C2085588AF6E}" type="datetime1">
              <a:rPr lang="en-CA" smtClean="0"/>
              <a:t>3/14/13</a:t>
            </a:fld>
            <a:endParaRPr lang="en-CA"/>
          </a:p>
        </p:txBody>
      </p:sp>
      <p:sp>
        <p:nvSpPr>
          <p:cNvPr id="5" name="Slide Number Placeholder 4"/>
          <p:cNvSpPr>
            <a:spLocks noGrp="1"/>
          </p:cNvSpPr>
          <p:nvPr>
            <p:ph type="sldNum" sz="quarter" idx="12"/>
          </p:nvPr>
        </p:nvSpPr>
        <p:spPr/>
        <p:txBody>
          <a:bodyPr/>
          <a:lstStyle/>
          <a:p>
            <a:fld id="{D86E9D44-EFAB-4AEC-A4D2-55F37F0B4164}" type="slidenum">
              <a:rPr lang="en-CA" smtClean="0"/>
              <a:t>3</a:t>
            </a:fld>
            <a:endParaRPr lang="en-CA"/>
          </a:p>
        </p:txBody>
      </p:sp>
    </p:spTree>
    <p:extLst>
      <p:ext uri="{BB962C8B-B14F-4D97-AF65-F5344CB8AC3E}">
        <p14:creationId xmlns:p14="http://schemas.microsoft.com/office/powerpoint/2010/main" val="2763243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Who Are We?</a:t>
            </a:r>
            <a:endParaRPr lang="en-CA" dirty="0"/>
          </a:p>
        </p:txBody>
      </p:sp>
      <p:grpSp>
        <p:nvGrpSpPr>
          <p:cNvPr id="12" name="Group 11"/>
          <p:cNvGrpSpPr/>
          <p:nvPr/>
        </p:nvGrpSpPr>
        <p:grpSpPr>
          <a:xfrm>
            <a:off x="5292080" y="2743359"/>
            <a:ext cx="3778279" cy="3565961"/>
            <a:chOff x="5186867" y="2420888"/>
            <a:chExt cx="3778279" cy="3565961"/>
          </a:xfrm>
        </p:grpSpPr>
        <p:pic>
          <p:nvPicPr>
            <p:cNvPr id="1026" name="Picture 2" descr="https://encrypted-tbn3.gstatic.com/images?q=tbn:ANd9GcRsCHO51OjpZhKM8kGGJdwjS7SIyw0x4GqGwOe9tz99O-aLV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420888"/>
              <a:ext cx="3745074" cy="35659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12160" y="2996952"/>
              <a:ext cx="936104" cy="369332"/>
            </a:xfrm>
            <a:prstGeom prst="rect">
              <a:avLst/>
            </a:prstGeom>
            <a:noFill/>
          </p:spPr>
          <p:txBody>
            <a:bodyPr wrap="square" rtlCol="0">
              <a:spAutoFit/>
            </a:bodyPr>
            <a:lstStyle/>
            <a:p>
              <a:r>
                <a:rPr lang="en-CA" dirty="0" smtClean="0"/>
                <a:t>Brock</a:t>
              </a:r>
              <a:endParaRPr lang="en-CA" dirty="0"/>
            </a:p>
          </p:txBody>
        </p:sp>
        <p:sp>
          <p:nvSpPr>
            <p:cNvPr id="5" name="TextBox 4"/>
            <p:cNvSpPr txBox="1"/>
            <p:nvPr/>
          </p:nvSpPr>
          <p:spPr>
            <a:xfrm>
              <a:off x="6588224" y="4203868"/>
              <a:ext cx="864096" cy="369332"/>
            </a:xfrm>
            <a:prstGeom prst="rect">
              <a:avLst/>
            </a:prstGeom>
            <a:noFill/>
          </p:spPr>
          <p:txBody>
            <a:bodyPr wrap="square" rtlCol="0">
              <a:spAutoFit/>
            </a:bodyPr>
            <a:lstStyle/>
            <a:p>
              <a:r>
                <a:rPr lang="en-CA" dirty="0" err="1" smtClean="0"/>
                <a:t>Scugog</a:t>
              </a:r>
              <a:endParaRPr lang="en-CA" dirty="0"/>
            </a:p>
          </p:txBody>
        </p:sp>
        <p:sp>
          <p:nvSpPr>
            <p:cNvPr id="6" name="TextBox 5"/>
            <p:cNvSpPr txBox="1"/>
            <p:nvPr/>
          </p:nvSpPr>
          <p:spPr>
            <a:xfrm>
              <a:off x="5186867" y="3973706"/>
              <a:ext cx="1044116" cy="369332"/>
            </a:xfrm>
            <a:prstGeom prst="rect">
              <a:avLst/>
            </a:prstGeom>
            <a:noFill/>
          </p:spPr>
          <p:txBody>
            <a:bodyPr wrap="square" rtlCol="0">
              <a:spAutoFit/>
            </a:bodyPr>
            <a:lstStyle/>
            <a:p>
              <a:r>
                <a:rPr lang="en-CA" dirty="0" smtClean="0"/>
                <a:t>Uxbridge</a:t>
              </a:r>
              <a:endParaRPr lang="en-CA" dirty="0"/>
            </a:p>
          </p:txBody>
        </p:sp>
        <p:sp>
          <p:nvSpPr>
            <p:cNvPr id="7" name="TextBox 6"/>
            <p:cNvSpPr txBox="1"/>
            <p:nvPr/>
          </p:nvSpPr>
          <p:spPr>
            <a:xfrm>
              <a:off x="7596336" y="4653136"/>
              <a:ext cx="1296144" cy="369332"/>
            </a:xfrm>
            <a:prstGeom prst="rect">
              <a:avLst/>
            </a:prstGeom>
            <a:noFill/>
          </p:spPr>
          <p:txBody>
            <a:bodyPr wrap="square" rtlCol="0">
              <a:spAutoFit/>
            </a:bodyPr>
            <a:lstStyle/>
            <a:p>
              <a:r>
                <a:rPr lang="en-CA" dirty="0" smtClean="0"/>
                <a:t>Clarington</a:t>
              </a:r>
              <a:endParaRPr lang="en-CA" dirty="0"/>
            </a:p>
          </p:txBody>
        </p:sp>
        <p:sp>
          <p:nvSpPr>
            <p:cNvPr id="8" name="TextBox 7"/>
            <p:cNvSpPr txBox="1"/>
            <p:nvPr/>
          </p:nvSpPr>
          <p:spPr>
            <a:xfrm>
              <a:off x="5400092" y="4941168"/>
              <a:ext cx="1080120" cy="369332"/>
            </a:xfrm>
            <a:prstGeom prst="rect">
              <a:avLst/>
            </a:prstGeom>
            <a:noFill/>
          </p:spPr>
          <p:txBody>
            <a:bodyPr wrap="square" rtlCol="0">
              <a:spAutoFit/>
            </a:bodyPr>
            <a:lstStyle/>
            <a:p>
              <a:r>
                <a:rPr lang="en-CA" dirty="0" smtClean="0"/>
                <a:t>Pickering</a:t>
              </a:r>
              <a:endParaRPr lang="en-CA" dirty="0"/>
            </a:p>
          </p:txBody>
        </p:sp>
        <p:sp>
          <p:nvSpPr>
            <p:cNvPr id="9" name="TextBox 8"/>
            <p:cNvSpPr txBox="1"/>
            <p:nvPr/>
          </p:nvSpPr>
          <p:spPr>
            <a:xfrm>
              <a:off x="6014959" y="5445224"/>
              <a:ext cx="645273" cy="369332"/>
            </a:xfrm>
            <a:prstGeom prst="rect">
              <a:avLst/>
            </a:prstGeom>
            <a:noFill/>
          </p:spPr>
          <p:txBody>
            <a:bodyPr wrap="square" rtlCol="0">
              <a:spAutoFit/>
            </a:bodyPr>
            <a:lstStyle/>
            <a:p>
              <a:r>
                <a:rPr lang="en-CA" dirty="0" smtClean="0"/>
                <a:t>Ajax</a:t>
              </a:r>
              <a:endParaRPr lang="en-CA" dirty="0"/>
            </a:p>
          </p:txBody>
        </p:sp>
        <p:sp>
          <p:nvSpPr>
            <p:cNvPr id="10" name="TextBox 9"/>
            <p:cNvSpPr txBox="1"/>
            <p:nvPr/>
          </p:nvSpPr>
          <p:spPr>
            <a:xfrm>
              <a:off x="6516216" y="5373216"/>
              <a:ext cx="972108" cy="369332"/>
            </a:xfrm>
            <a:prstGeom prst="rect">
              <a:avLst/>
            </a:prstGeom>
            <a:noFill/>
          </p:spPr>
          <p:txBody>
            <a:bodyPr wrap="square" rtlCol="0">
              <a:spAutoFit/>
            </a:bodyPr>
            <a:lstStyle/>
            <a:p>
              <a:r>
                <a:rPr lang="en-CA" dirty="0" smtClean="0"/>
                <a:t>Whitby</a:t>
              </a:r>
              <a:endParaRPr lang="en-CA" dirty="0"/>
            </a:p>
          </p:txBody>
        </p:sp>
        <p:sp>
          <p:nvSpPr>
            <p:cNvPr id="11" name="TextBox 10"/>
            <p:cNvSpPr txBox="1"/>
            <p:nvPr/>
          </p:nvSpPr>
          <p:spPr>
            <a:xfrm>
              <a:off x="6588224" y="4793704"/>
              <a:ext cx="933471" cy="369332"/>
            </a:xfrm>
            <a:prstGeom prst="rect">
              <a:avLst/>
            </a:prstGeom>
            <a:noFill/>
          </p:spPr>
          <p:txBody>
            <a:bodyPr wrap="square" rtlCol="0">
              <a:spAutoFit/>
            </a:bodyPr>
            <a:lstStyle/>
            <a:p>
              <a:r>
                <a:rPr lang="en-CA" dirty="0" smtClean="0"/>
                <a:t>Oshawa</a:t>
              </a:r>
              <a:endParaRPr lang="en-CA" dirty="0"/>
            </a:p>
          </p:txBody>
        </p:sp>
      </p:grpSp>
      <p:sp>
        <p:nvSpPr>
          <p:cNvPr id="3" name="Content Placeholder 2"/>
          <p:cNvSpPr>
            <a:spLocks noGrp="1"/>
          </p:cNvSpPr>
          <p:nvPr>
            <p:ph idx="1"/>
          </p:nvPr>
        </p:nvSpPr>
        <p:spPr>
          <a:xfrm>
            <a:off x="1403648" y="1412776"/>
            <a:ext cx="7498080" cy="5256584"/>
          </a:xfrm>
        </p:spPr>
        <p:txBody>
          <a:bodyPr>
            <a:normAutofit fontScale="70000" lnSpcReduction="20000"/>
          </a:bodyPr>
          <a:lstStyle/>
          <a:p>
            <a:r>
              <a:rPr lang="en-CA" dirty="0" smtClean="0"/>
              <a:t>Committee members are from the Durham Region: Oshawa, Whitby, Ajax, Pickering, </a:t>
            </a:r>
            <a:r>
              <a:rPr lang="en-CA" dirty="0" err="1" smtClean="0"/>
              <a:t>Bowmanville</a:t>
            </a:r>
            <a:r>
              <a:rPr lang="en-CA" dirty="0" smtClean="0"/>
              <a:t> (Clarington), Port Perry etc.</a:t>
            </a:r>
          </a:p>
          <a:p>
            <a:r>
              <a:rPr lang="en-CA" dirty="0" smtClean="0"/>
              <a:t>Committee members are: </a:t>
            </a:r>
          </a:p>
          <a:p>
            <a:pPr lvl="1">
              <a:buFont typeface="Wingdings" pitchFamily="2" charset="2"/>
              <a:buChar char="§"/>
            </a:pPr>
            <a:r>
              <a:rPr lang="en-CA" dirty="0" smtClean="0"/>
              <a:t>Mike Finnegan (Chair - Whitby)</a:t>
            </a:r>
          </a:p>
          <a:p>
            <a:pPr lvl="1">
              <a:buFont typeface="Wingdings" pitchFamily="2" charset="2"/>
              <a:buChar char="§"/>
            </a:pPr>
            <a:r>
              <a:rPr lang="en-CA" dirty="0" smtClean="0"/>
              <a:t>Don Kinsley (Oshawa)</a:t>
            </a:r>
          </a:p>
          <a:p>
            <a:pPr lvl="1">
              <a:buFont typeface="Wingdings" pitchFamily="2" charset="2"/>
              <a:buChar char="§"/>
            </a:pPr>
            <a:r>
              <a:rPr lang="en-CA" dirty="0" smtClean="0"/>
              <a:t>Gordon Ryall (Oshawa)</a:t>
            </a:r>
          </a:p>
          <a:p>
            <a:pPr lvl="1">
              <a:buFont typeface="Wingdings" pitchFamily="2" charset="2"/>
              <a:buChar char="§"/>
            </a:pPr>
            <a:r>
              <a:rPr lang="en-CA" dirty="0" smtClean="0"/>
              <a:t>Bev Dooley (Whitby)</a:t>
            </a:r>
          </a:p>
          <a:p>
            <a:pPr lvl="1">
              <a:buFont typeface="Wingdings" pitchFamily="2" charset="2"/>
              <a:buChar char="§"/>
            </a:pPr>
            <a:r>
              <a:rPr lang="en-CA" dirty="0" smtClean="0"/>
              <a:t>Bryan Meany (</a:t>
            </a:r>
            <a:r>
              <a:rPr lang="en-CA" dirty="0" err="1" smtClean="0"/>
              <a:t>Courtice</a:t>
            </a:r>
            <a:r>
              <a:rPr lang="en-CA" dirty="0" smtClean="0"/>
              <a:t>)</a:t>
            </a:r>
          </a:p>
          <a:p>
            <a:pPr lvl="1">
              <a:buFont typeface="Wingdings" pitchFamily="2" charset="2"/>
              <a:buChar char="§"/>
            </a:pPr>
            <a:r>
              <a:rPr lang="en-CA" dirty="0" smtClean="0"/>
              <a:t>Kim Reid (Oshawa)</a:t>
            </a:r>
          </a:p>
          <a:p>
            <a:pPr lvl="1">
              <a:buFont typeface="Wingdings" pitchFamily="2" charset="2"/>
              <a:buChar char="§"/>
            </a:pPr>
            <a:r>
              <a:rPr lang="en-CA" dirty="0" smtClean="0"/>
              <a:t>Mirek Swiecicki (Newcastle)</a:t>
            </a:r>
          </a:p>
          <a:p>
            <a:pPr lvl="1">
              <a:buFont typeface="Wingdings" pitchFamily="2" charset="2"/>
              <a:buChar char="§"/>
            </a:pPr>
            <a:r>
              <a:rPr lang="en-CA" dirty="0" smtClean="0"/>
              <a:t>Robert Lang (</a:t>
            </a:r>
            <a:r>
              <a:rPr lang="en-CA" dirty="0" err="1" smtClean="0"/>
              <a:t>Bowmanville</a:t>
            </a:r>
            <a:r>
              <a:rPr lang="en-CA" dirty="0" smtClean="0"/>
              <a:t>)</a:t>
            </a:r>
          </a:p>
          <a:p>
            <a:pPr lvl="1">
              <a:buFont typeface="Wingdings" pitchFamily="2" charset="2"/>
              <a:buChar char="§"/>
            </a:pPr>
            <a:r>
              <a:rPr lang="en-CA" dirty="0" smtClean="0"/>
              <a:t>Veronica Bickle (Ajax)</a:t>
            </a:r>
          </a:p>
          <a:p>
            <a:pPr lvl="1">
              <a:buFont typeface="Wingdings" pitchFamily="2" charset="2"/>
              <a:buChar char="§"/>
            </a:pPr>
            <a:r>
              <a:rPr lang="en-CA" dirty="0" smtClean="0"/>
              <a:t>Behishta Mushtaq (Whitby)</a:t>
            </a:r>
          </a:p>
          <a:p>
            <a:pPr lvl="1">
              <a:buFont typeface="Wingdings" pitchFamily="2" charset="2"/>
              <a:buChar char="§"/>
            </a:pPr>
            <a:r>
              <a:rPr lang="en-CA" dirty="0" smtClean="0"/>
              <a:t>Maggie Doherty-Gilbert (CHS)</a:t>
            </a:r>
          </a:p>
          <a:p>
            <a:pPr lvl="1">
              <a:buFont typeface="Wingdings" pitchFamily="2" charset="2"/>
              <a:buChar char="§"/>
            </a:pPr>
            <a:r>
              <a:rPr lang="en-CA" dirty="0" smtClean="0"/>
              <a:t>Kim Nicholson (CHS)</a:t>
            </a:r>
          </a:p>
        </p:txBody>
      </p:sp>
      <p:sp>
        <p:nvSpPr>
          <p:cNvPr id="13" name="Date Placeholder 12"/>
          <p:cNvSpPr>
            <a:spLocks noGrp="1"/>
          </p:cNvSpPr>
          <p:nvPr>
            <p:ph type="dt" sz="half" idx="10"/>
          </p:nvPr>
        </p:nvSpPr>
        <p:spPr/>
        <p:txBody>
          <a:bodyPr/>
          <a:lstStyle/>
          <a:p>
            <a:fld id="{9C3EA2DD-8B7A-4D0F-AE66-C1EF1624BEDC}" type="datetime1">
              <a:rPr lang="en-CA" smtClean="0"/>
              <a:t>3/14/13</a:t>
            </a:fld>
            <a:endParaRPr lang="en-CA"/>
          </a:p>
        </p:txBody>
      </p:sp>
      <p:sp>
        <p:nvSpPr>
          <p:cNvPr id="14" name="Slide Number Placeholder 13"/>
          <p:cNvSpPr>
            <a:spLocks noGrp="1"/>
          </p:cNvSpPr>
          <p:nvPr>
            <p:ph type="sldNum" sz="quarter" idx="12"/>
          </p:nvPr>
        </p:nvSpPr>
        <p:spPr/>
        <p:txBody>
          <a:bodyPr/>
          <a:lstStyle/>
          <a:p>
            <a:fld id="{D86E9D44-EFAB-4AEC-A4D2-55F37F0B4164}" type="slidenum">
              <a:rPr lang="en-CA" smtClean="0"/>
              <a:t>4</a:t>
            </a:fld>
            <a:endParaRPr lang="en-CA"/>
          </a:p>
        </p:txBody>
      </p:sp>
    </p:spTree>
    <p:extLst>
      <p:ext uri="{BB962C8B-B14F-4D97-AF65-F5344CB8AC3E}">
        <p14:creationId xmlns:p14="http://schemas.microsoft.com/office/powerpoint/2010/main" val="199765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How did we get started?</a:t>
            </a:r>
            <a:endParaRPr lang="en-CA" dirty="0"/>
          </a:p>
        </p:txBody>
      </p:sp>
      <p:sp>
        <p:nvSpPr>
          <p:cNvPr id="3" name="Content Placeholder 2"/>
          <p:cNvSpPr>
            <a:spLocks noGrp="1"/>
          </p:cNvSpPr>
          <p:nvPr>
            <p:ph idx="1"/>
          </p:nvPr>
        </p:nvSpPr>
        <p:spPr>
          <a:xfrm>
            <a:off x="1435608" y="1447800"/>
            <a:ext cx="7498080" cy="5149552"/>
          </a:xfrm>
        </p:spPr>
        <p:txBody>
          <a:bodyPr>
            <a:normAutofit/>
          </a:bodyPr>
          <a:lstStyle/>
          <a:p>
            <a:r>
              <a:rPr lang="en-CA" sz="2400" dirty="0" smtClean="0"/>
              <a:t>New law in Ontario requiring all homeowners to have smoke alarms in their homes in 2007.</a:t>
            </a:r>
          </a:p>
          <a:p>
            <a:r>
              <a:rPr lang="en-CA" sz="2400" dirty="0" smtClean="0"/>
              <a:t>Oshawa Fire Department was starting to visit people’s home to check if they had smoke alarms in their homes.  A lot of Deaf people were concerned about this because visual smoke alarms are expensive.</a:t>
            </a:r>
          </a:p>
          <a:p>
            <a:r>
              <a:rPr lang="en-CA" sz="2400" dirty="0" smtClean="0"/>
              <a:t>It was decided to set up a committee to advocate for affordable visual smoke detectors.</a:t>
            </a:r>
          </a:p>
          <a:p>
            <a:r>
              <a:rPr lang="en-CA" sz="2400" dirty="0" smtClean="0"/>
              <a:t>The first meeting was in June 2007.</a:t>
            </a:r>
            <a:endParaRPr lang="en-CA" sz="2400" dirty="0"/>
          </a:p>
        </p:txBody>
      </p:sp>
      <p:sp>
        <p:nvSpPr>
          <p:cNvPr id="4" name="Date Placeholder 3"/>
          <p:cNvSpPr>
            <a:spLocks noGrp="1"/>
          </p:cNvSpPr>
          <p:nvPr>
            <p:ph type="dt" sz="half" idx="10"/>
          </p:nvPr>
        </p:nvSpPr>
        <p:spPr/>
        <p:txBody>
          <a:bodyPr/>
          <a:lstStyle/>
          <a:p>
            <a:fld id="{880824B1-38B7-436B-963C-6F8E945EB8DF}" type="datetime1">
              <a:rPr lang="en-CA" smtClean="0"/>
              <a:t>3/14/13</a:t>
            </a:fld>
            <a:endParaRPr lang="en-CA"/>
          </a:p>
        </p:txBody>
      </p:sp>
      <p:sp>
        <p:nvSpPr>
          <p:cNvPr id="5" name="Slide Number Placeholder 4"/>
          <p:cNvSpPr>
            <a:spLocks noGrp="1"/>
          </p:cNvSpPr>
          <p:nvPr>
            <p:ph type="sldNum" sz="quarter" idx="12"/>
          </p:nvPr>
        </p:nvSpPr>
        <p:spPr/>
        <p:txBody>
          <a:bodyPr/>
          <a:lstStyle/>
          <a:p>
            <a:fld id="{D86E9D44-EFAB-4AEC-A4D2-55F37F0B4164}" type="slidenum">
              <a:rPr lang="en-CA" smtClean="0"/>
              <a:t>5</a:t>
            </a:fld>
            <a:endParaRPr lang="en-CA"/>
          </a:p>
        </p:txBody>
      </p:sp>
    </p:spTree>
    <p:extLst>
      <p:ext uri="{BB962C8B-B14F-4D97-AF65-F5344CB8AC3E}">
        <p14:creationId xmlns:p14="http://schemas.microsoft.com/office/powerpoint/2010/main" val="3336160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DDAC’s Priorities</a:t>
            </a:r>
            <a:endParaRPr lang="en-CA" dirty="0"/>
          </a:p>
        </p:txBody>
      </p:sp>
      <p:sp>
        <p:nvSpPr>
          <p:cNvPr id="3" name="Content Placeholder 2"/>
          <p:cNvSpPr>
            <a:spLocks noGrp="1"/>
          </p:cNvSpPr>
          <p:nvPr>
            <p:ph idx="1"/>
          </p:nvPr>
        </p:nvSpPr>
        <p:spPr/>
        <p:txBody>
          <a:bodyPr>
            <a:normAutofit/>
          </a:bodyPr>
          <a:lstStyle/>
          <a:p>
            <a:r>
              <a:rPr lang="en-CA" sz="2800" dirty="0" smtClean="0"/>
              <a:t>In the beginning, we focused only on advocating for better fire safety but we started to focus on other topics. </a:t>
            </a:r>
          </a:p>
          <a:p>
            <a:r>
              <a:rPr lang="en-CA" sz="2800" dirty="0" smtClean="0"/>
              <a:t>Our priorities for 2013: </a:t>
            </a:r>
          </a:p>
          <a:p>
            <a:pPr lvl="1"/>
            <a:r>
              <a:rPr lang="en-CA" sz="2400" dirty="0" smtClean="0"/>
              <a:t>Visual smoke alarms</a:t>
            </a:r>
          </a:p>
          <a:p>
            <a:pPr lvl="1"/>
            <a:r>
              <a:rPr lang="en-CA" sz="2400" dirty="0" smtClean="0"/>
              <a:t>Information Event for the Deaf Community </a:t>
            </a:r>
          </a:p>
          <a:p>
            <a:pPr lvl="1"/>
            <a:r>
              <a:rPr lang="en-CA" sz="2400" dirty="0" smtClean="0"/>
              <a:t>School Boards</a:t>
            </a:r>
          </a:p>
          <a:p>
            <a:pPr lvl="1"/>
            <a:r>
              <a:rPr lang="en-CA" sz="2400" dirty="0" smtClean="0"/>
              <a:t>Hospitals</a:t>
            </a:r>
            <a:endParaRPr lang="en-CA" sz="2400" dirty="0"/>
          </a:p>
        </p:txBody>
      </p:sp>
      <p:sp>
        <p:nvSpPr>
          <p:cNvPr id="4" name="Date Placeholder 3"/>
          <p:cNvSpPr>
            <a:spLocks noGrp="1"/>
          </p:cNvSpPr>
          <p:nvPr>
            <p:ph type="dt" sz="half" idx="10"/>
          </p:nvPr>
        </p:nvSpPr>
        <p:spPr/>
        <p:txBody>
          <a:bodyPr/>
          <a:lstStyle/>
          <a:p>
            <a:fld id="{A7F48F8E-8CFA-4CBA-80CD-E41E93C1760C}" type="datetime1">
              <a:rPr lang="en-CA" smtClean="0"/>
              <a:t>3/14/13</a:t>
            </a:fld>
            <a:endParaRPr lang="en-CA"/>
          </a:p>
        </p:txBody>
      </p:sp>
      <p:sp>
        <p:nvSpPr>
          <p:cNvPr id="5" name="Slide Number Placeholder 4"/>
          <p:cNvSpPr>
            <a:spLocks noGrp="1"/>
          </p:cNvSpPr>
          <p:nvPr>
            <p:ph type="sldNum" sz="quarter" idx="12"/>
          </p:nvPr>
        </p:nvSpPr>
        <p:spPr/>
        <p:txBody>
          <a:bodyPr/>
          <a:lstStyle/>
          <a:p>
            <a:fld id="{D86E9D44-EFAB-4AEC-A4D2-55F37F0B4164}" type="slidenum">
              <a:rPr lang="en-CA" smtClean="0"/>
              <a:t>6</a:t>
            </a:fld>
            <a:endParaRPr lang="en-CA"/>
          </a:p>
        </p:txBody>
      </p:sp>
    </p:spTree>
    <p:extLst>
      <p:ext uri="{BB962C8B-B14F-4D97-AF65-F5344CB8AC3E}">
        <p14:creationId xmlns:p14="http://schemas.microsoft.com/office/powerpoint/2010/main" val="2707045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t>DDAC vs. Local Accessibility Advisory Committees</a:t>
            </a:r>
            <a:endParaRPr lang="en-CA" dirty="0"/>
          </a:p>
        </p:txBody>
      </p:sp>
      <p:sp>
        <p:nvSpPr>
          <p:cNvPr id="3" name="Content Placeholder 2"/>
          <p:cNvSpPr>
            <a:spLocks noGrp="1"/>
          </p:cNvSpPr>
          <p:nvPr>
            <p:ph idx="1"/>
          </p:nvPr>
        </p:nvSpPr>
        <p:spPr>
          <a:xfrm>
            <a:off x="1403648" y="1700808"/>
            <a:ext cx="7498080" cy="4800600"/>
          </a:xfrm>
        </p:spPr>
        <p:txBody>
          <a:bodyPr>
            <a:normAutofit/>
          </a:bodyPr>
          <a:lstStyle/>
          <a:p>
            <a:r>
              <a:rPr lang="en-CA" sz="2600" dirty="0" smtClean="0"/>
              <a:t>AODA requiring to have local Accessibility Advisory Committee in each town/city.  In Durham, there is 8 of them.</a:t>
            </a:r>
          </a:p>
          <a:p>
            <a:r>
              <a:rPr lang="en-CA" sz="2600" dirty="0" smtClean="0"/>
              <a:t>Not enough interpreters.</a:t>
            </a:r>
          </a:p>
          <a:p>
            <a:r>
              <a:rPr lang="en-CA" sz="2600" dirty="0" smtClean="0"/>
              <a:t>Do better with our own group due to common language used; strong network and better focus of identifying issues and solutions. </a:t>
            </a:r>
          </a:p>
          <a:p>
            <a:r>
              <a:rPr lang="en-CA" sz="2600" dirty="0" smtClean="0"/>
              <a:t>More flexibility to decide our priorities and more time to focus on Deaf issues.</a:t>
            </a:r>
          </a:p>
          <a:p>
            <a:r>
              <a:rPr lang="en-CA" sz="2600" dirty="0" smtClean="0"/>
              <a:t>DDAC advises and </a:t>
            </a:r>
            <a:r>
              <a:rPr lang="en-CA" sz="2600" b="1" u="sng" dirty="0" smtClean="0"/>
              <a:t>lobbies</a:t>
            </a:r>
            <a:r>
              <a:rPr lang="en-CA" sz="2600" dirty="0" smtClean="0"/>
              <a:t> its needs.</a:t>
            </a:r>
          </a:p>
          <a:p>
            <a:endParaRPr lang="en-CA" dirty="0" smtClean="0"/>
          </a:p>
          <a:p>
            <a:endParaRPr lang="en-CA" dirty="0"/>
          </a:p>
        </p:txBody>
      </p:sp>
      <p:sp>
        <p:nvSpPr>
          <p:cNvPr id="4" name="Date Placeholder 3"/>
          <p:cNvSpPr>
            <a:spLocks noGrp="1"/>
          </p:cNvSpPr>
          <p:nvPr>
            <p:ph type="dt" sz="half" idx="10"/>
          </p:nvPr>
        </p:nvSpPr>
        <p:spPr/>
        <p:txBody>
          <a:bodyPr/>
          <a:lstStyle/>
          <a:p>
            <a:fld id="{B4E836E2-2471-4CF4-8822-C198C4E5AFC2}" type="datetime1">
              <a:rPr lang="en-CA" smtClean="0"/>
              <a:t>3/14/13</a:t>
            </a:fld>
            <a:endParaRPr lang="en-CA"/>
          </a:p>
        </p:txBody>
      </p:sp>
      <p:sp>
        <p:nvSpPr>
          <p:cNvPr id="5" name="Slide Number Placeholder 4"/>
          <p:cNvSpPr>
            <a:spLocks noGrp="1"/>
          </p:cNvSpPr>
          <p:nvPr>
            <p:ph type="sldNum" sz="quarter" idx="12"/>
          </p:nvPr>
        </p:nvSpPr>
        <p:spPr/>
        <p:txBody>
          <a:bodyPr/>
          <a:lstStyle/>
          <a:p>
            <a:fld id="{D86E9D44-EFAB-4AEC-A4D2-55F37F0B4164}" type="slidenum">
              <a:rPr lang="en-CA" smtClean="0"/>
              <a:t>7</a:t>
            </a:fld>
            <a:endParaRPr lang="en-CA"/>
          </a:p>
        </p:txBody>
      </p:sp>
    </p:spTree>
    <p:extLst>
      <p:ext uri="{BB962C8B-B14F-4D97-AF65-F5344CB8AC3E}">
        <p14:creationId xmlns:p14="http://schemas.microsoft.com/office/powerpoint/2010/main" val="2488697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We Received an Award! </a:t>
            </a:r>
            <a:endParaRPr lang="en-CA" dirty="0"/>
          </a:p>
        </p:txBody>
      </p:sp>
      <p:sp>
        <p:nvSpPr>
          <p:cNvPr id="3" name="Content Placeholder 2"/>
          <p:cNvSpPr>
            <a:spLocks noGrp="1"/>
          </p:cNvSpPr>
          <p:nvPr>
            <p:ph idx="1"/>
          </p:nvPr>
        </p:nvSpPr>
        <p:spPr>
          <a:xfrm>
            <a:off x="1435608" y="5013176"/>
            <a:ext cx="7498080" cy="1235224"/>
          </a:xfrm>
        </p:spPr>
        <p:txBody>
          <a:bodyPr/>
          <a:lstStyle/>
          <a:p>
            <a:pPr marL="82296" indent="0" algn="ctr">
              <a:buNone/>
            </a:pPr>
            <a:r>
              <a:rPr lang="en-CA" dirty="0" smtClean="0"/>
              <a:t>CHS Peterborough/Durham Accessibility Award – June 2012</a:t>
            </a:r>
            <a:endParaRPr lang="en-CA" dirty="0"/>
          </a:p>
        </p:txBody>
      </p:sp>
      <p:pic>
        <p:nvPicPr>
          <p:cNvPr id="2050" name="Picture 2" descr="C:\Users\vbickle\AppData\Local\Microsoft\Windows\Temporary Internet Files\Content.Outlook\ERGM01HT\DSCN66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268760"/>
            <a:ext cx="4584912" cy="343868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BB89723A-F03D-48DD-A402-484C73A59515}" type="datetime1">
              <a:rPr lang="en-CA" smtClean="0"/>
              <a:t>3/14/13</a:t>
            </a:fld>
            <a:endParaRPr lang="en-CA"/>
          </a:p>
        </p:txBody>
      </p:sp>
      <p:sp>
        <p:nvSpPr>
          <p:cNvPr id="5" name="Slide Number Placeholder 4"/>
          <p:cNvSpPr>
            <a:spLocks noGrp="1"/>
          </p:cNvSpPr>
          <p:nvPr>
            <p:ph type="sldNum" sz="quarter" idx="12"/>
          </p:nvPr>
        </p:nvSpPr>
        <p:spPr/>
        <p:txBody>
          <a:bodyPr/>
          <a:lstStyle/>
          <a:p>
            <a:fld id="{D86E9D44-EFAB-4AEC-A4D2-55F37F0B4164}" type="slidenum">
              <a:rPr lang="en-CA" smtClean="0"/>
              <a:t>8</a:t>
            </a:fld>
            <a:endParaRPr lang="en-CA"/>
          </a:p>
        </p:txBody>
      </p:sp>
    </p:spTree>
    <p:extLst>
      <p:ext uri="{BB962C8B-B14F-4D97-AF65-F5344CB8AC3E}">
        <p14:creationId xmlns:p14="http://schemas.microsoft.com/office/powerpoint/2010/main" val="2508987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Our Accomplishments!</a:t>
            </a:r>
            <a:endParaRPr lang="en-CA" dirty="0"/>
          </a:p>
        </p:txBody>
      </p:sp>
      <p:sp>
        <p:nvSpPr>
          <p:cNvPr id="3" name="Content Placeholder 2"/>
          <p:cNvSpPr>
            <a:spLocks noGrp="1"/>
          </p:cNvSpPr>
          <p:nvPr>
            <p:ph idx="1"/>
          </p:nvPr>
        </p:nvSpPr>
        <p:spPr/>
        <p:txBody>
          <a:bodyPr>
            <a:normAutofit/>
          </a:bodyPr>
          <a:lstStyle/>
          <a:p>
            <a:r>
              <a:rPr lang="en-CA" sz="2800" dirty="0" smtClean="0"/>
              <a:t>Recognition from Local Accessibility Committees </a:t>
            </a:r>
          </a:p>
          <a:p>
            <a:r>
              <a:rPr lang="en-CA" sz="2800" dirty="0" err="1" smtClean="0"/>
              <a:t>Bowmanville</a:t>
            </a:r>
            <a:r>
              <a:rPr lang="en-CA" sz="2800" dirty="0" smtClean="0"/>
              <a:t> Lions Club donated $2,000 in 2008.</a:t>
            </a:r>
          </a:p>
          <a:p>
            <a:r>
              <a:rPr lang="en-CA" sz="2800" dirty="0" smtClean="0"/>
              <a:t>Meeting with the Fire Marshal of Ontario and participated in the Public Fire Safety Council.  Participated in various fire safety events i.e. Fire Prevention Officers Trade Show.</a:t>
            </a:r>
            <a:endParaRPr lang="en-CA" sz="2800" dirty="0"/>
          </a:p>
        </p:txBody>
      </p:sp>
      <p:sp>
        <p:nvSpPr>
          <p:cNvPr id="4" name="Date Placeholder 3"/>
          <p:cNvSpPr>
            <a:spLocks noGrp="1"/>
          </p:cNvSpPr>
          <p:nvPr>
            <p:ph type="dt" sz="half" idx="10"/>
          </p:nvPr>
        </p:nvSpPr>
        <p:spPr/>
        <p:txBody>
          <a:bodyPr/>
          <a:lstStyle/>
          <a:p>
            <a:fld id="{194C681F-2B6A-4736-A274-9816CA80AC3E}" type="datetime1">
              <a:rPr lang="en-CA" smtClean="0"/>
              <a:t>3/14/13</a:t>
            </a:fld>
            <a:endParaRPr lang="en-CA"/>
          </a:p>
        </p:txBody>
      </p:sp>
      <p:sp>
        <p:nvSpPr>
          <p:cNvPr id="5" name="Slide Number Placeholder 4"/>
          <p:cNvSpPr>
            <a:spLocks noGrp="1"/>
          </p:cNvSpPr>
          <p:nvPr>
            <p:ph type="sldNum" sz="quarter" idx="12"/>
          </p:nvPr>
        </p:nvSpPr>
        <p:spPr/>
        <p:txBody>
          <a:bodyPr/>
          <a:lstStyle/>
          <a:p>
            <a:fld id="{D86E9D44-EFAB-4AEC-A4D2-55F37F0B4164}" type="slidenum">
              <a:rPr lang="en-CA" smtClean="0"/>
              <a:t>9</a:t>
            </a:fld>
            <a:endParaRPr lang="en-CA"/>
          </a:p>
        </p:txBody>
      </p:sp>
    </p:spTree>
    <p:extLst>
      <p:ext uri="{BB962C8B-B14F-4D97-AF65-F5344CB8AC3E}">
        <p14:creationId xmlns:p14="http://schemas.microsoft.com/office/powerpoint/2010/main" val="7233452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517</TotalTime>
  <Words>783</Words>
  <Application>Microsoft Office PowerPoint</Application>
  <PresentationFormat>On-screen Show (4:3)</PresentationFormat>
  <Paragraphs>124</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Solstice</vt:lpstr>
      <vt:lpstr>Advocacy Does Work!</vt:lpstr>
      <vt:lpstr>Agenda</vt:lpstr>
      <vt:lpstr>DDAC Mandate</vt:lpstr>
      <vt:lpstr>Who Are We?</vt:lpstr>
      <vt:lpstr>How did we get started?</vt:lpstr>
      <vt:lpstr>DDAC’s Priorities</vt:lpstr>
      <vt:lpstr>DDAC vs. Local Accessibility Advisory Committees</vt:lpstr>
      <vt:lpstr>We Received an Award! </vt:lpstr>
      <vt:lpstr>Our Accomplishments!</vt:lpstr>
      <vt:lpstr>PowerPoint Presentation</vt:lpstr>
      <vt:lpstr>More Accomplishments!</vt:lpstr>
      <vt:lpstr>Why Were We Successful?</vt:lpstr>
      <vt:lpstr>And we had fun!</vt:lpstr>
      <vt:lpstr>What we hope for the future!</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Advocacy Does Work!</dc:title>
  <dc:creator>vbickle</dc:creator>
  <cp:lastModifiedBy>Mirek Swiecicki</cp:lastModifiedBy>
  <cp:revision>31</cp:revision>
  <cp:lastPrinted>2012-09-27T13:46:56Z</cp:lastPrinted>
  <dcterms:created xsi:type="dcterms:W3CDTF">2012-09-26T17:11:03Z</dcterms:created>
  <dcterms:modified xsi:type="dcterms:W3CDTF">2013-03-14T16:16:29Z</dcterms:modified>
</cp:coreProperties>
</file>